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256" r:id="rId5"/>
    <p:sldId id="258" r:id="rId6"/>
    <p:sldId id="266" r:id="rId7"/>
    <p:sldId id="282" r:id="rId8"/>
    <p:sldId id="280" r:id="rId9"/>
    <p:sldId id="281" r:id="rId10"/>
    <p:sldId id="287" r:id="rId11"/>
    <p:sldId id="293" r:id="rId12"/>
    <p:sldId id="271" r:id="rId13"/>
    <p:sldId id="276" r:id="rId14"/>
    <p:sldId id="275" r:id="rId15"/>
    <p:sldId id="272" r:id="rId16"/>
    <p:sldId id="267" r:id="rId17"/>
    <p:sldId id="273" r:id="rId18"/>
    <p:sldId id="268" r:id="rId19"/>
    <p:sldId id="277" r:id="rId20"/>
    <p:sldId id="274" r:id="rId21"/>
    <p:sldId id="321" r:id="rId22"/>
    <p:sldId id="269" r:id="rId23"/>
    <p:sldId id="279" r:id="rId24"/>
    <p:sldId id="261" r:id="rId25"/>
    <p:sldId id="286" r:id="rId26"/>
    <p:sldId id="295" r:id="rId27"/>
    <p:sldId id="289" r:id="rId28"/>
    <p:sldId id="288" r:id="rId29"/>
    <p:sldId id="307" r:id="rId30"/>
    <p:sldId id="294" r:id="rId31"/>
    <p:sldId id="284" r:id="rId32"/>
    <p:sldId id="290" r:id="rId33"/>
    <p:sldId id="296" r:id="rId34"/>
    <p:sldId id="299" r:id="rId35"/>
    <p:sldId id="265" r:id="rId36"/>
    <p:sldId id="298" r:id="rId37"/>
    <p:sldId id="302" r:id="rId38"/>
    <p:sldId id="270" r:id="rId39"/>
    <p:sldId id="303" r:id="rId40"/>
    <p:sldId id="304" r:id="rId41"/>
    <p:sldId id="301" r:id="rId42"/>
    <p:sldId id="291" r:id="rId43"/>
    <p:sldId id="306" r:id="rId44"/>
    <p:sldId id="300" r:id="rId45"/>
    <p:sldId id="308" r:id="rId46"/>
    <p:sldId id="309" r:id="rId47"/>
    <p:sldId id="310" r:id="rId48"/>
    <p:sldId id="311" r:id="rId49"/>
    <p:sldId id="312" r:id="rId50"/>
    <p:sldId id="313" r:id="rId51"/>
    <p:sldId id="316" r:id="rId52"/>
    <p:sldId id="315" r:id="rId53"/>
    <p:sldId id="317" r:id="rId54"/>
    <p:sldId id="314" r:id="rId55"/>
    <p:sldId id="318" r:id="rId56"/>
    <p:sldId id="319" r:id="rId57"/>
    <p:sldId id="320" r:id="rId58"/>
    <p:sldId id="305" r:id="rId59"/>
    <p:sldId id="264" r:id="rId60"/>
    <p:sldId id="278" r:id="rId61"/>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AF5A76CE-D869-4E7B-870D-DF46DD0001BD}">
          <p14:sldIdLst>
            <p14:sldId id="256"/>
            <p14:sldId id="258"/>
            <p14:sldId id="266"/>
          </p14:sldIdLst>
        </p14:section>
        <p14:section name="OWASP" id="{96882812-6BB1-4037-B0D0-2CCF4C22A58B}">
          <p14:sldIdLst>
            <p14:sldId id="282"/>
            <p14:sldId id="280"/>
            <p14:sldId id="281"/>
            <p14:sldId id="287"/>
          </p14:sldIdLst>
        </p14:section>
        <p14:section name="Secrets" id="{D9E8E16D-D10A-4F15-A2BC-339F8454E513}">
          <p14:sldIdLst>
            <p14:sldId id="293"/>
            <p14:sldId id="271"/>
            <p14:sldId id="276"/>
            <p14:sldId id="275"/>
            <p14:sldId id="272"/>
            <p14:sldId id="267"/>
            <p14:sldId id="273"/>
            <p14:sldId id="268"/>
            <p14:sldId id="277"/>
            <p14:sldId id="274"/>
            <p14:sldId id="321"/>
            <p14:sldId id="269"/>
            <p14:sldId id="279"/>
            <p14:sldId id="261"/>
            <p14:sldId id="286"/>
            <p14:sldId id="295"/>
            <p14:sldId id="289"/>
            <p14:sldId id="288"/>
            <p14:sldId id="307"/>
            <p14:sldId id="294"/>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00"/>
          </p14:sldIdLst>
        </p14:section>
        <p14:section name="OAuth" id="{1683CD8A-C8B1-4D62-85D5-D48FFDB083D4}">
          <p14:sldIdLst>
            <p14:sldId id="308"/>
            <p14:sldId id="309"/>
            <p14:sldId id="310"/>
            <p14:sldId id="311"/>
            <p14:sldId id="312"/>
            <p14:sldId id="313"/>
            <p14:sldId id="316"/>
            <p14:sldId id="315"/>
            <p14:sldId id="317"/>
            <p14:sldId id="314"/>
            <p14:sldId id="318"/>
            <p14:sldId id="319"/>
            <p14:sldId id="320"/>
          </p14:sldIdLst>
        </p14:section>
        <p14:section name="Working at Würth-Phoenix" id="{824150B4-8ED7-4C50-A3F7-50AA2C6B1A2D}">
          <p14:sldIdLst>
            <p14:sldId id="305"/>
            <p14:sldId id="264"/>
            <p14:sldId id="2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6" autoAdjust="0"/>
    <p:restoredTop sz="94719" autoAdjust="0"/>
  </p:normalViewPr>
  <p:slideViewPr>
    <p:cSldViewPr>
      <p:cViewPr varScale="1">
        <p:scale>
          <a:sx n="88" d="100"/>
          <a:sy n="88" d="100"/>
        </p:scale>
        <p:origin x="1373"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5/19/2019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5/19/2019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5/19/2019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5/19/2019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5/19/2019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5/19/2019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5/19/2019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q9vu6_2r0o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ecurity.stackexchange.com/questions/20187/oauth2-cross-site-request-forgery-and-state-parameter/138923#138923?newreg=f43e1f39d0114108a13b930373412d0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CkZ4nOy0Rb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581400"/>
            <a:ext cx="2057400" cy="381001"/>
          </a:xfrm>
        </p:spPr>
        <p:txBody>
          <a:bodyPr>
            <a:normAutofit lnSpcReduction="10000"/>
          </a:bodyPr>
          <a:lstStyle/>
          <a:p>
            <a:r>
              <a:rPr lang="en-US" dirty="0" smtClean="0">
                <a:solidFill>
                  <a:schemeClr val="accent1">
                    <a:lumMod val="25000"/>
                  </a:schemeClr>
                </a:solidFill>
              </a:rPr>
              <a:t>Davide Spano</a:t>
            </a:r>
          </a:p>
          <a:p>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2190750" y="2286000"/>
            <a:ext cx="4686300" cy="990600"/>
          </a:xfrm>
        </p:spPr>
        <p:txBody>
          <a:bodyPr/>
          <a:lstStyle/>
          <a:p>
            <a:pPr algn="ctr"/>
            <a:r>
              <a:rPr lang="en-US" dirty="0" smtClean="0"/>
              <a:t>Security in Microsoft Azure</a:t>
            </a:r>
            <a:br>
              <a:rPr lang="en-US" dirty="0" smtClean="0"/>
            </a:b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a:t>
            </a:r>
            <a:r>
              <a:rPr lang="en-US" dirty="0" smtClean="0"/>
              <a:t>chips</a:t>
            </a:r>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a:t>
            </a:r>
            <a:r>
              <a:rPr lang="en-US" dirty="0" smtClean="0"/>
              <a:t>memory</a:t>
            </a:r>
          </a:p>
          <a:p>
            <a:pPr marL="457200" indent="-457200">
              <a:buFont typeface="+mj-lt"/>
              <a:buAutoNum type="arabicPeriod"/>
            </a:pPr>
            <a:r>
              <a:rPr lang="en-US" dirty="0"/>
              <a:t>Store the key on a different </a:t>
            </a:r>
            <a:r>
              <a:rPr lang="en-US" dirty="0" smtClean="0"/>
              <a:t>server</a:t>
            </a:r>
            <a:r>
              <a:rPr lang="en-US" dirty="0"/>
              <a:t> </a:t>
            </a:r>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10</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managed.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13</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a:t>
            </a:r>
            <a:r>
              <a:rPr lang="en-US" dirty="0"/>
              <a:t> (Rivest–Shamir–Adleman</a:t>
            </a:r>
            <a:r>
              <a:rPr lang="en-US" dirty="0" smtClean="0"/>
              <a:t>) or EC (Elliptic Curve) Keys. These can either be imported into Azure Key Vault or be directly generated and stored by it. </a:t>
            </a:r>
            <a:r>
              <a:rPr lang="en-US" dirty="0"/>
              <a:t>A cryptographic key is a string of bits used by a cryptographic algorithm to transform plain text into </a:t>
            </a:r>
            <a:r>
              <a:rPr lang="en-US" b="1" dirty="0"/>
              <a:t>c</a:t>
            </a:r>
            <a:r>
              <a:rPr lang="en-US" b="1" dirty="0" smtClean="0"/>
              <a:t>iphertex </a:t>
            </a:r>
            <a:r>
              <a:rPr lang="en-US" dirty="0" smtClean="0"/>
              <a:t>or </a:t>
            </a:r>
            <a:r>
              <a:rPr lang="en-US" dirty="0"/>
              <a:t>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14</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5/19/2019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15</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16</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17</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hlinkClick r:id="rId3"/>
              </a:rPr>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18</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3220170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28</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29</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457200" indent="-457200">
              <a:buFont typeface="+mj-lt"/>
              <a:buAutoNum type="arabicPeriod"/>
            </a:pPr>
            <a:r>
              <a:rPr lang="en-US" dirty="0"/>
              <a:t>Open Web Application Security </a:t>
            </a:r>
            <a:r>
              <a:rPr lang="en-US" dirty="0" smtClean="0"/>
              <a:t>Project (OWASP)</a:t>
            </a:r>
            <a:endParaRPr lang="en-US" dirty="0"/>
          </a:p>
          <a:p>
            <a:pPr marL="457200" indent="-457200">
              <a:buFont typeface="+mj-lt"/>
              <a:buAutoNum type="arabicPeriod"/>
            </a:pPr>
            <a:r>
              <a:rPr lang="en-US" dirty="0" smtClean="0"/>
              <a:t>Secure Secrets </a:t>
            </a:r>
          </a:p>
          <a:p>
            <a:pPr marL="457200" indent="-457200">
              <a:buFont typeface="+mj-lt"/>
              <a:buAutoNum type="arabicPeriod"/>
            </a:pPr>
            <a:r>
              <a:rPr lang="en-US" dirty="0" smtClean="0"/>
              <a:t>Encryption</a:t>
            </a:r>
          </a:p>
          <a:p>
            <a:pPr marL="457200" indent="-457200">
              <a:buFont typeface="+mj-lt"/>
              <a:buAutoNum type="arabicPeriod"/>
            </a:pPr>
            <a:r>
              <a:rPr lang="en-US" dirty="0" smtClean="0"/>
              <a:t>Authorization</a:t>
            </a:r>
          </a:p>
          <a:p>
            <a:pPr marL="457200" indent="-457200">
              <a:buFont typeface="+mj-lt"/>
              <a:buAutoNum type="arabicPeriod"/>
            </a:pPr>
            <a:r>
              <a:rPr lang="en-US" dirty="0" smtClean="0"/>
              <a:t>Working at Würth-Phoenix</a:t>
            </a:r>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35</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39</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Storage Accounts are transparently encrypted at rest via SSE</a:t>
            </a:r>
          </a:p>
          <a:p>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r>
              <a:rPr lang="en-US" dirty="0"/>
              <a:t>For Azure SQL Server Always-Encrypted Client Technology based on CMK &amp;CEK</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41</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42</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43</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1239051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8590136" cy="3875970"/>
          </a:xfrm>
        </p:spPr>
      </p:pic>
      <p:sp>
        <p:nvSpPr>
          <p:cNvPr id="8" name="Subtitle 2"/>
          <p:cNvSpPr>
            <a:spLocks noGrp="1"/>
          </p:cNvSpPr>
          <p:nvPr/>
        </p:nvSpPr>
        <p:spPr>
          <a:xfrm>
            <a:off x="2438400" y="838200"/>
            <a:ext cx="4028368"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Browser-AS interaction </a:t>
            </a:r>
          </a:p>
        </p:txBody>
      </p:sp>
    </p:spTree>
    <p:extLst>
      <p:ext uri="{BB962C8B-B14F-4D97-AF65-F5344CB8AC3E}">
        <p14:creationId xmlns:p14="http://schemas.microsoft.com/office/powerpoint/2010/main" val="332100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71600"/>
            <a:ext cx="7729786" cy="4114800"/>
          </a:xfrm>
        </p:spPr>
      </p:pic>
      <p:sp>
        <p:nvSpPr>
          <p:cNvPr id="7" name="Subtitle 2"/>
          <p:cNvSpPr>
            <a:spLocks noGrp="1"/>
          </p:cNvSpPr>
          <p:nvPr/>
        </p:nvSpPr>
        <p:spPr>
          <a:xfrm>
            <a:off x="2438400" y="838200"/>
            <a:ext cx="4028368" cy="46251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Client(Backend)-AS interaction</a:t>
            </a:r>
          </a:p>
          <a:p>
            <a:r>
              <a:rPr lang="en-US" dirty="0" smtClean="0"/>
              <a:t>(Server-To-Server interaction)</a:t>
            </a:r>
          </a:p>
        </p:txBody>
      </p:sp>
    </p:spTree>
    <p:extLst>
      <p:ext uri="{BB962C8B-B14F-4D97-AF65-F5344CB8AC3E}">
        <p14:creationId xmlns:p14="http://schemas.microsoft.com/office/powerpoint/2010/main" val="18218836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&amp;state is a random value crated by the client when it issues the request</a:t>
            </a:r>
          </a:p>
          <a:p>
            <a:pPr algn="just"/>
            <a:r>
              <a:rPr lang="en-US" dirty="0" smtClean="0"/>
              <a:t>The client stores the &amp;state value to validate the response</a:t>
            </a:r>
          </a:p>
          <a:p>
            <a:pPr algn="just"/>
            <a:r>
              <a:rPr lang="en-US" dirty="0" smtClean="0"/>
              <a:t>The client knows that the response is matched to its request and not that of a forging referrer</a:t>
            </a:r>
          </a:p>
          <a:p>
            <a:pPr algn="just"/>
            <a:r>
              <a:rPr lang="en-US" dirty="0" smtClean="0"/>
              <a:t>How this works its explained well </a:t>
            </a:r>
            <a:r>
              <a:rPr lang="en-US" dirty="0" smtClean="0">
                <a:hlinkClick r:id="rId2"/>
              </a:rPr>
              <a:t>here (OAuth2 Cross Site Request Forgery, and state parameter)</a:t>
            </a:r>
            <a:endParaRPr lang="en-US" dirty="0"/>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51</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2175244" y="1534670"/>
            <a:ext cx="4800600" cy="46251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The state query parameter as anti-forgery token</a:t>
            </a:r>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to give </a:t>
            </a:r>
            <a:r>
              <a:rPr lang="en-US" b="1" dirty="0" smtClean="0"/>
              <a:t>delegated access</a:t>
            </a:r>
            <a:r>
              <a:rPr lang="en-US" dirty="0" smtClean="0"/>
              <a:t> </a:t>
            </a:r>
            <a:r>
              <a:rPr lang="en-US" b="1" dirty="0" smtClean="0"/>
              <a:t>to a backend app</a:t>
            </a:r>
          </a:p>
          <a:p>
            <a:pPr algn="just"/>
            <a:r>
              <a:rPr lang="en-US" dirty="0" smtClean="0"/>
              <a:t>The backend </a:t>
            </a:r>
            <a:r>
              <a:rPr lang="en-US" b="1" dirty="0" smtClean="0"/>
              <a:t>requires user interaction via their browser</a:t>
            </a:r>
          </a:p>
          <a:p>
            <a:pPr algn="just"/>
            <a:r>
              <a:rPr lang="en-US" dirty="0" smtClean="0"/>
              <a:t>The browser acquires the </a:t>
            </a:r>
            <a:r>
              <a:rPr lang="en-US" b="1" dirty="0" smtClean="0"/>
              <a:t>Authorization Code (AC)</a:t>
            </a:r>
          </a:p>
          <a:p>
            <a:pPr algn="just"/>
            <a:r>
              <a:rPr lang="en-US" dirty="0" smtClean="0"/>
              <a:t>The backend exchanges the </a:t>
            </a:r>
            <a:r>
              <a:rPr lang="en-US" b="1" dirty="0"/>
              <a:t>Authorization </a:t>
            </a:r>
            <a:r>
              <a:rPr lang="en-US" b="1" dirty="0" smtClean="0"/>
              <a:t>code for a AT</a:t>
            </a:r>
          </a:p>
          <a:p>
            <a:pPr algn="just"/>
            <a:r>
              <a:rPr lang="en-US" b="1" dirty="0" smtClean="0"/>
              <a:t>Access Token</a:t>
            </a:r>
            <a:r>
              <a:rPr lang="en-US" dirty="0" smtClean="0"/>
              <a:t> (AT) can include a </a:t>
            </a:r>
            <a:r>
              <a:rPr lang="en-US" b="1" dirty="0" smtClean="0"/>
              <a:t>Refresh Token (RF)</a:t>
            </a:r>
          </a:p>
          <a:p>
            <a:pPr algn="just"/>
            <a:r>
              <a:rPr lang="en-US" dirty="0" smtClean="0"/>
              <a:t>It can </a:t>
            </a:r>
            <a:r>
              <a:rPr lang="en-US" b="1" dirty="0" smtClean="0"/>
              <a:t>only</a:t>
            </a:r>
            <a:r>
              <a:rPr lang="en-US" dirty="0" smtClean="0"/>
              <a:t> be used on backend because it </a:t>
            </a:r>
            <a:r>
              <a:rPr lang="en-US" b="1" dirty="0" smtClean="0"/>
              <a:t>must</a:t>
            </a:r>
            <a:r>
              <a:rPr lang="en-US" dirty="0" smtClean="0"/>
              <a:t> use </a:t>
            </a:r>
            <a:r>
              <a:rPr lang="en-US" b="1" dirty="0" smtClean="0"/>
              <a:t>client credentials </a:t>
            </a:r>
            <a:r>
              <a:rPr lang="en-US" dirty="0" smtClean="0"/>
              <a:t>to exchange </a:t>
            </a:r>
            <a:r>
              <a:rPr lang="en-US" b="1" dirty="0" smtClean="0"/>
              <a:t>AC for AT </a:t>
            </a:r>
            <a:r>
              <a:rPr lang="en-US" dirty="0" smtClean="0"/>
              <a:t>and these must be </a:t>
            </a:r>
            <a:r>
              <a:rPr lang="en-US" b="1" dirty="0" smtClean="0"/>
              <a:t>securely stored</a:t>
            </a:r>
            <a:endParaRPr lang="en-US" dirty="0" smtClean="0"/>
          </a:p>
          <a:p>
            <a:pPr marL="0" indent="0">
              <a:buNone/>
            </a:pPr>
            <a:r>
              <a:rPr lang="en-US" dirty="0" smtClean="0"/>
              <a:t>  </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Authorization Code Grant Flow</a:t>
            </a:r>
            <a:endParaRPr lang="en-US" dirty="0"/>
          </a:p>
        </p:txBody>
      </p:sp>
    </p:spTree>
    <p:extLst>
      <p:ext uri="{BB962C8B-B14F-4D97-AF65-F5344CB8AC3E}">
        <p14:creationId xmlns:p14="http://schemas.microsoft.com/office/powerpoint/2010/main" val="2644417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53</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3240" y="1905000"/>
            <a:ext cx="4864711" cy="4182925"/>
          </a:xfrm>
        </p:spPr>
      </p:pic>
      <p:sp>
        <p:nvSpPr>
          <p:cNvPr id="8" name="Subtitle 2"/>
          <p:cNvSpPr>
            <a:spLocks noGrp="1"/>
          </p:cNvSpPr>
          <p:nvPr/>
        </p:nvSpPr>
        <p:spPr>
          <a:xfrm>
            <a:off x="1219200" y="1144364"/>
            <a:ext cx="7068110" cy="4176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Frontend-To-Machine Communication with delegation</a:t>
            </a:r>
          </a:p>
        </p:txBody>
      </p:sp>
    </p:spTree>
    <p:extLst>
      <p:ext uri="{BB962C8B-B14F-4D97-AF65-F5344CB8AC3E}">
        <p14:creationId xmlns:p14="http://schemas.microsoft.com/office/powerpoint/2010/main" val="18538865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in </a:t>
            </a:r>
            <a:r>
              <a:rPr lang="en-US" b="1" dirty="0" smtClean="0"/>
              <a:t>insecure frontend</a:t>
            </a:r>
            <a:r>
              <a:rPr lang="en-US" dirty="0" smtClean="0"/>
              <a:t> apps i.e. SPAs that require </a:t>
            </a:r>
            <a:r>
              <a:rPr lang="en-US" b="1" dirty="0" smtClean="0"/>
              <a:t>delegated access</a:t>
            </a:r>
            <a:r>
              <a:rPr lang="en-US" dirty="0" smtClean="0"/>
              <a:t> to their users resources</a:t>
            </a:r>
          </a:p>
          <a:p>
            <a:pPr algn="just"/>
            <a:r>
              <a:rPr lang="en-US" b="1" dirty="0" smtClean="0"/>
              <a:t>There is no backend</a:t>
            </a:r>
            <a:r>
              <a:rPr lang="en-US" dirty="0" smtClean="0"/>
              <a:t> as the app calls APIs directly</a:t>
            </a:r>
          </a:p>
          <a:p>
            <a:pPr algn="just"/>
            <a:r>
              <a:rPr lang="en-US" b="1" dirty="0" smtClean="0"/>
              <a:t>There is no safe storage for client secrets</a:t>
            </a:r>
          </a:p>
          <a:p>
            <a:pPr algn="just"/>
            <a:r>
              <a:rPr lang="en-US" dirty="0" smtClean="0"/>
              <a:t>The app gets an </a:t>
            </a:r>
            <a:r>
              <a:rPr lang="en-US" b="1" dirty="0" smtClean="0"/>
              <a:t>Access Token</a:t>
            </a:r>
            <a:r>
              <a:rPr lang="en-US" dirty="0" smtClean="0"/>
              <a:t> directly</a:t>
            </a:r>
          </a:p>
          <a:p>
            <a:pPr algn="just"/>
            <a:r>
              <a:rPr lang="en-US" dirty="0" smtClean="0"/>
              <a:t>This is the </a:t>
            </a:r>
            <a:r>
              <a:rPr lang="en-US" b="1" dirty="0" smtClean="0"/>
              <a:t>least secure</a:t>
            </a:r>
            <a:r>
              <a:rPr lang="en-US" dirty="0" smtClean="0"/>
              <a:t> and it is advised not to use it!</a:t>
            </a:r>
          </a:p>
          <a:p>
            <a:pPr algn="just"/>
            <a:r>
              <a:rPr lang="en-US" dirty="0" smtClean="0"/>
              <a:t>If used then make the </a:t>
            </a:r>
            <a:r>
              <a:rPr lang="en-US" b="1" dirty="0" smtClean="0"/>
              <a:t>AT short lived and maybe one-use only</a:t>
            </a:r>
          </a:p>
          <a:p>
            <a:pPr algn="just"/>
            <a:r>
              <a:rPr lang="en-US" b="1" dirty="0" smtClean="0"/>
              <a:t>Never use this flow on </a:t>
            </a:r>
            <a:r>
              <a:rPr lang="en-US" b="1" dirty="0" err="1" smtClean="0"/>
              <a:t>backends</a:t>
            </a:r>
            <a:endParaRPr lang="en-US" b="1" dirty="0" smtClean="0"/>
          </a:p>
          <a:p>
            <a:pPr algn="just"/>
            <a:r>
              <a:rPr lang="en-US" dirty="0" smtClean="0"/>
              <a:t>There is</a:t>
            </a:r>
            <a:r>
              <a:rPr lang="en-US" b="1" dirty="0" smtClean="0"/>
              <a:t> no </a:t>
            </a:r>
            <a:r>
              <a:rPr lang="en-US" dirty="0" smtClean="0"/>
              <a:t>Refresh Token</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54</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Implicit Grant Flow</a:t>
            </a:r>
            <a:endParaRPr lang="en-US" dirty="0"/>
          </a:p>
        </p:txBody>
      </p:sp>
    </p:spTree>
    <p:extLst>
      <p:ext uri="{BB962C8B-B14F-4D97-AF65-F5344CB8AC3E}">
        <p14:creationId xmlns:p14="http://schemas.microsoft.com/office/powerpoint/2010/main" val="26493924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55</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buNone/>
            </a:pPr>
            <a:r>
              <a:rPr lang="en-US" i="1" dirty="0" smtClean="0"/>
              <a:t>Demo steps</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56</a:t>
            </a:fld>
            <a:endParaRPr lang="en-US"/>
          </a:p>
        </p:txBody>
      </p:sp>
      <p:sp>
        <p:nvSpPr>
          <p:cNvPr id="8" name="Sottotitolo 7"/>
          <p:cNvSpPr>
            <a:spLocks noGrp="1"/>
          </p:cNvSpPr>
          <p:nvPr>
            <p:ph type="subTitle" idx="14"/>
          </p:nvPr>
        </p:nvSpPr>
        <p:spPr/>
        <p:txBody>
          <a:bodyPr/>
          <a:lstStyle/>
          <a:p>
            <a:r>
              <a:rPr lang="en-US" b="1" dirty="0" smtClean="0">
                <a:solidFill>
                  <a:schemeClr val="tx1"/>
                </a:solidFill>
              </a:rPr>
              <a:t>Demo</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57</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Q&amp;A</a:t>
            </a:r>
            <a:endParaRPr lang="en-US" b="1" dirty="0">
              <a:solidFill>
                <a:schemeClr val="tx1"/>
              </a:solidFill>
            </a:endParaRPr>
          </a:p>
        </p:txBody>
      </p:sp>
    </p:spTree>
    <p:extLst>
      <p:ext uri="{BB962C8B-B14F-4D97-AF65-F5344CB8AC3E}">
        <p14:creationId xmlns:p14="http://schemas.microsoft.com/office/powerpoint/2010/main" val="2068919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971800"/>
            <a:ext cx="8229600" cy="20574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security</a:t>
            </a:r>
          </a:p>
          <a:p>
            <a:pPr algn="just"/>
            <a:r>
              <a:rPr lang="en-US" dirty="0" smtClean="0"/>
              <a:t>A frame of reference to keep up-to-date with security threats</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8" name="Sottotitolo 7"/>
          <p:cNvSpPr>
            <a:spLocks noGrp="1"/>
          </p:cNvSpPr>
          <p:nvPr>
            <p:ph type="subTitle" idx="14"/>
          </p:nvPr>
        </p:nvSpPr>
        <p:spPr>
          <a:xfrm>
            <a:off x="2971800" y="1524000"/>
            <a:ext cx="27432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057400" y="2286000"/>
            <a:ext cx="45720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5/19/2019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8</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lgn="just"/>
            <a:r>
              <a:rPr lang="en-US" dirty="0" smtClean="0"/>
              <a:t>It must be kept safe somewhere</a:t>
            </a:r>
          </a:p>
          <a:p>
            <a:pPr algn="just"/>
            <a:r>
              <a:rPr lang="en-US" dirty="0" smtClean="0"/>
              <a:t>It cannot (even accidentally) be shared with anyone who should not know</a:t>
            </a:r>
          </a:p>
          <a:p>
            <a:pPr algn="just"/>
            <a:r>
              <a:rPr lang="en-US" dirty="0" smtClean="0"/>
              <a:t>It can be forgotten, lost, stolen or corrupted in which case becomes worthless and/or can cause loss of assets</a:t>
            </a:r>
          </a:p>
          <a:p>
            <a:pPr algn="just"/>
            <a:r>
              <a:rPr lang="en-US" dirty="0" smtClean="0"/>
              <a:t>Just the suspicion of loss or of accidental leak makes it worthless and a liability</a:t>
            </a:r>
          </a:p>
          <a:p>
            <a:pPr algn="just"/>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5/19/2019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BE2236-5581-4DC9-88C8-7D3CDFC20C7F}">
  <ds:schemaRefs>
    <ds:schemaRef ds:uri="http://purl.org/dc/terms/"/>
    <ds:schemaRef ds:uri="http://schemas.openxmlformats.org/package/2006/metadata/core-properties"/>
    <ds:schemaRef ds:uri="http://purl.org/dc/dcmitype/"/>
    <ds:schemaRef ds:uri="http://schemas.microsoft.com/office/infopath/2007/PartnerControls"/>
    <ds:schemaRef ds:uri="00f996c0-c54d-4e74-bd1f-4dc98d288dc1"/>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AD1EB6FD-9432-44B6-B1BD-B86A98CDA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2155</Words>
  <Application>Microsoft Office PowerPoint</Application>
  <PresentationFormat>On-screen Show (4:3)</PresentationFormat>
  <Paragraphs>387</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Futura Md BT</vt:lpstr>
      <vt:lpstr>Segoe UI</vt:lpstr>
      <vt:lpstr>2011-ppt-Template</vt:lpstr>
      <vt:lpstr>Security in Microsoft Azure </vt:lpstr>
      <vt:lpstr>PowerPoint Presentation</vt:lpstr>
      <vt:lpstr>PowerPoint Presentation</vt:lpstr>
      <vt:lpstr>OWASP </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390</cp:revision>
  <cp:lastPrinted>2013-06-06T08:00:36Z</cp:lastPrinted>
  <dcterms:created xsi:type="dcterms:W3CDTF">2010-12-29T11:13:46Z</dcterms:created>
  <dcterms:modified xsi:type="dcterms:W3CDTF">2019-05-19T15:17:59Z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